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BD8BA"/>
    <a:srgbClr val="A7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12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3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1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20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3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3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54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54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85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2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2D921-7537-4862-8CA1-4628B2F1B486}" type="datetimeFigureOut">
              <a:rPr lang="ru-RU" smtClean="0"/>
              <a:t>20.06.2020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0A0B-A97F-4AA7-9E98-9869EC0E6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85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297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Факультет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української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й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іноземної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філології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та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журналістики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Кафедра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англійської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філології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та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прикладної</a:t>
            </a:r>
            <a:r>
              <a:rPr lang="ru-RU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лінгвістики</a:t>
            </a:r>
            <a:endParaRPr lang="uk-UA" sz="2800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" y="2201863"/>
            <a:ext cx="12155209" cy="1655762"/>
          </a:xfrm>
        </p:spPr>
        <p:txBody>
          <a:bodyPr>
            <a:normAutofit/>
          </a:bodyPr>
          <a:lstStyle/>
          <a:p>
            <a:r>
              <a:rPr lang="ru-RU" sz="4400" b="1" u="sng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АСПЕКТНИЙ ПЕРЕКЛАД</a:t>
            </a:r>
            <a:endParaRPr lang="ru-RU" sz="4400" b="1" u="sng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3857624"/>
            <a:ext cx="12155209" cy="3000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400" b="1" u="sng" dirty="0">
              <a:latin typeface="Bahnschrift" panose="020B0502040204020203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4529932"/>
            <a:ext cx="12155209" cy="2328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Хан О.Г.                                                                                              СВО бакалавр, </a:t>
            </a:r>
            <a:r>
              <a:rPr lang="uk-UA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магістр</a:t>
            </a:r>
            <a:r>
              <a:rPr lang="ru-RU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     </a:t>
            </a:r>
            <a:br>
              <a:rPr lang="ru-RU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к. ф</a:t>
            </a:r>
            <a:r>
              <a:rPr lang="uk-UA" sz="2000" dirty="0" err="1" smtClean="0">
                <a:solidFill>
                  <a:srgbClr val="7030A0"/>
                </a:solidFill>
                <a:latin typeface="Bahnschrift" panose="020B0502040204020203" pitchFamily="34" charset="0"/>
              </a:rPr>
              <a:t>ілол</a:t>
            </a:r>
            <a:r>
              <a:rPr lang="uk-UA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. наук                                                                                гр. 312, 412, 101-М</a:t>
            </a:r>
            <a:endParaRPr lang="ru-RU" sz="2000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33500" y="61547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</a:t>
            </a:r>
            <a:r>
              <a:rPr lang="en-US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</a:t>
            </a:r>
            <a:r>
              <a:rPr lang="uk-UA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2020 – 2021 </a:t>
            </a:r>
            <a:r>
              <a:rPr lang="uk-UA" sz="2000" dirty="0" err="1" smtClean="0">
                <a:solidFill>
                  <a:srgbClr val="7030A0"/>
                </a:solidFill>
                <a:latin typeface="Bahnschrift" panose="020B0502040204020203" pitchFamily="34" charset="0"/>
              </a:rPr>
              <a:t>н.р</a:t>
            </a:r>
            <a:r>
              <a:rPr lang="uk-UA" sz="20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.</a:t>
            </a:r>
            <a:endParaRPr lang="ru-RU" sz="2000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7C80"/>
                </a:solidFill>
                <a:latin typeface="Bahnschrift" panose="020B0502040204020203" pitchFamily="34" charset="0"/>
              </a:rPr>
              <a:t>Мета курсу</a:t>
            </a:r>
            <a:endParaRPr lang="ru-RU" b="1" u="sng" dirty="0">
              <a:solidFill>
                <a:srgbClr val="FF7C8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97062"/>
            <a:ext cx="7805734" cy="485965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uk-UA" sz="2400" b="1" u="sng" dirty="0" smtClean="0">
                <a:solidFill>
                  <a:srgbClr val="FF7C80"/>
                </a:solidFill>
              </a:rPr>
              <a:t>Формувати навички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аспектного перекладу з української мови на англійську і навпаки.</a:t>
            </a:r>
          </a:p>
          <a:p>
            <a:pPr>
              <a:buFontTx/>
              <a:buChar char="-"/>
            </a:pPr>
            <a:r>
              <a:rPr lang="uk-UA" sz="2400" b="1" u="sng" dirty="0" smtClean="0">
                <a:solidFill>
                  <a:srgbClr val="FF7C80"/>
                </a:solidFill>
              </a:rPr>
              <a:t>Закласти теоретичні основи</a:t>
            </a:r>
            <a:r>
              <a:rPr lang="uk-UA" sz="2400" dirty="0" smtClean="0">
                <a:solidFill>
                  <a:srgbClr val="FF7C80"/>
                </a:solidFill>
              </a:rPr>
              <a:t> відтворення </a:t>
            </a:r>
            <a:r>
              <a:rPr lang="uk-UA" sz="2400" dirty="0" err="1" smtClean="0">
                <a:solidFill>
                  <a:srgbClr val="FF7C80"/>
                </a:solidFill>
              </a:rPr>
              <a:t>мовних</a:t>
            </a:r>
            <a:r>
              <a:rPr lang="uk-UA" sz="2400" dirty="0" smtClean="0">
                <a:solidFill>
                  <a:srgbClr val="FF7C80"/>
                </a:solidFill>
              </a:rPr>
              <a:t> одиниць і явищ лексикологічного і граматичного аспектів англійської і української мов і закріпити їх на практиці.</a:t>
            </a:r>
          </a:p>
          <a:p>
            <a:pPr>
              <a:buFontTx/>
              <a:buChar char="-"/>
            </a:pPr>
            <a:r>
              <a:rPr lang="uk-UA" sz="2400" b="1" u="sng" dirty="0" smtClean="0">
                <a:solidFill>
                  <a:srgbClr val="FF7C80"/>
                </a:solidFill>
              </a:rPr>
              <a:t>Сформувати основи всебічної підготовки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перекладача філолога, збагатити його інтелектуальний та загальноосвітній рівень.</a:t>
            </a:r>
          </a:p>
          <a:p>
            <a:pPr>
              <a:buFontTx/>
              <a:buChar char="-"/>
            </a:pPr>
            <a:r>
              <a:rPr lang="uk-UA" sz="2400" b="1" u="sng" dirty="0" smtClean="0">
                <a:solidFill>
                  <a:srgbClr val="FF7C80"/>
                </a:solidFill>
              </a:rPr>
              <a:t>Ознайомити студента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з існуючими типами і видами перекладу, з історією розвитку принципів перекладу в Західній Європі, США та Україні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294" y="1968502"/>
            <a:ext cx="42862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8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7C80"/>
                </a:solidFill>
                <a:latin typeface="Bahnschrift" panose="020B0502040204020203" pitchFamily="34" charset="0"/>
              </a:rPr>
              <a:t>Спеціалізація Курсу</a:t>
            </a:r>
            <a:endParaRPr lang="ru-RU" b="1" u="sng" dirty="0">
              <a:solidFill>
                <a:srgbClr val="FF7C8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КУРС НАЛАШТОВАНИЙ НА НАПРАЦЮВАННЯ ВМІНЬ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вживання різноманітних способів </a:t>
            </a:r>
            <a:r>
              <a:rPr lang="uk-UA" sz="2400" b="1" u="sng" dirty="0" smtClean="0">
                <a:solidFill>
                  <a:srgbClr val="FF7C80"/>
                </a:solidFill>
              </a:rPr>
              <a:t>АДЕКВАТНОГО ВІДТВОРЕННЯ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лексикологічних та граматичних труднощів англійської мови українською і навпаки.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Труднощі адекватного відтворення</a:t>
            </a:r>
            <a:r>
              <a:rPr lang="en-US" sz="2400" b="1" u="sng" dirty="0" smtClean="0">
                <a:solidFill>
                  <a:srgbClr val="FF7C8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Відтворення різних типів власних назв</a:t>
            </a:r>
            <a:br>
              <a:rPr lang="uk-UA" sz="2400" dirty="0" smtClean="0">
                <a:solidFill>
                  <a:srgbClr val="FF7C80"/>
                </a:solidFill>
              </a:rPr>
            </a:br>
            <a:r>
              <a:rPr lang="uk-UA" sz="2400" dirty="0" smtClean="0">
                <a:solidFill>
                  <a:srgbClr val="A708B8"/>
                </a:solidFill>
              </a:rPr>
              <a:t>(Географічних назв, назв установ, компаній, тощо</a:t>
            </a:r>
            <a:r>
              <a:rPr lang="en-US" sz="2400" dirty="0" smtClean="0">
                <a:solidFill>
                  <a:srgbClr val="A708B8"/>
                </a:solidFill>
              </a:rPr>
              <a:t>;)</a:t>
            </a:r>
            <a:endParaRPr lang="en-US" sz="2400" dirty="0">
              <a:solidFill>
                <a:srgbClr val="FF7C80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Відтворення в перекладі </a:t>
            </a:r>
            <a:r>
              <a:rPr lang="uk-UA" sz="2400" dirty="0" err="1" smtClean="0">
                <a:solidFill>
                  <a:srgbClr val="FF7C80"/>
                </a:solidFill>
              </a:rPr>
              <a:t>безеквівалентної</a:t>
            </a:r>
            <a:r>
              <a:rPr lang="uk-UA" sz="2400" dirty="0" smtClean="0">
                <a:solidFill>
                  <a:srgbClr val="FF7C80"/>
                </a:solidFill>
              </a:rPr>
              <a:t> лексики</a:t>
            </a:r>
            <a:endParaRPr lang="uk-UA" sz="2400" u="sng" dirty="0" smtClean="0">
              <a:solidFill>
                <a:srgbClr val="FF7C80"/>
              </a:solidFill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rgbClr val="A708B8"/>
                </a:solidFill>
              </a:rPr>
              <a:t>    (Реалій, фразеологізмів, тощо)</a:t>
            </a:r>
          </a:p>
          <a:p>
            <a:pPr marL="0" indent="0">
              <a:buNone/>
            </a:pPr>
            <a:endParaRPr lang="uk-UA" sz="2400" dirty="0" smtClean="0">
              <a:solidFill>
                <a:srgbClr val="A708B8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3" y="4626641"/>
            <a:ext cx="5067300" cy="21313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987" y="2586047"/>
            <a:ext cx="4915868" cy="290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7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7C80"/>
                </a:solidFill>
                <a:latin typeface="Bahnschrift" panose="020B0502040204020203" pitchFamily="34" charset="0"/>
              </a:rPr>
              <a:t>Акценти курсу</a:t>
            </a:r>
            <a:endParaRPr lang="ru-RU" b="1" u="sng" dirty="0">
              <a:solidFill>
                <a:srgbClr val="FF7C8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288" y="1325563"/>
            <a:ext cx="12206288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ОСОБЛИВА УВАГА ПРИДІЛЯЄТЬСЯ </a:t>
            </a:r>
            <a:r>
              <a:rPr lang="uk-UA" sz="2400" dirty="0" err="1" smtClean="0">
                <a:solidFill>
                  <a:srgbClr val="FF7C80"/>
                </a:solidFill>
              </a:rPr>
              <a:t>випрацюванню</a:t>
            </a:r>
            <a:r>
              <a:rPr lang="uk-UA" sz="2400" dirty="0" smtClean="0">
                <a:solidFill>
                  <a:srgbClr val="FF7C80"/>
                </a:solidFill>
              </a:rPr>
              <a:t> у студента навичок адекватного відтворення в перекладі різноманітних лексико-граматичних явищ</a:t>
            </a:r>
            <a:endParaRPr lang="en-US" sz="2400" dirty="0" smtClean="0">
              <a:solidFill>
                <a:srgbClr val="FF7C80"/>
              </a:solidFill>
            </a:endParaRPr>
          </a:p>
          <a:p>
            <a:pPr marL="0" indent="0">
              <a:buNone/>
            </a:pPr>
            <a:endParaRPr lang="uk-UA" sz="2400" dirty="0" smtClean="0">
              <a:solidFill>
                <a:srgbClr val="FF7C80"/>
              </a:solidFill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rgbClr val="FF7C80"/>
                </a:solidFill>
              </a:rPr>
              <a:t>	</a:t>
            </a:r>
            <a:endParaRPr lang="en-US" sz="2400" b="1" u="sng" dirty="0" smtClean="0">
              <a:solidFill>
                <a:srgbClr val="FF7C80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Контекстуального значення артиклів</a:t>
            </a:r>
            <a:r>
              <a:rPr lang="en-US" sz="2400" dirty="0">
                <a:solidFill>
                  <a:srgbClr val="FF7C80"/>
                </a:solidFill>
              </a:rPr>
              <a:t>;</a:t>
            </a:r>
            <a:endParaRPr lang="uk-UA" sz="2400" dirty="0">
              <a:solidFill>
                <a:srgbClr val="A708B8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Безсполучникових іменникових конструкцій</a:t>
            </a:r>
            <a:r>
              <a:rPr lang="en-US" sz="2400" dirty="0" smtClean="0">
                <a:solidFill>
                  <a:srgbClr val="FF7C80"/>
                </a:solidFill>
              </a:rPr>
              <a:t>;</a:t>
            </a:r>
            <a:endParaRPr lang="uk-UA" sz="2400" dirty="0" smtClean="0">
              <a:solidFill>
                <a:srgbClr val="FF7C80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Неособових форм дієслова та конструкцій з ними</a:t>
            </a:r>
            <a:r>
              <a:rPr lang="en-US" sz="2400" dirty="0" smtClean="0">
                <a:solidFill>
                  <a:srgbClr val="FF7C80"/>
                </a:solidFill>
              </a:rPr>
              <a:t>;</a:t>
            </a:r>
            <a:endParaRPr lang="uk-UA" sz="2400" dirty="0" smtClean="0">
              <a:solidFill>
                <a:srgbClr val="FF7C80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Модальних дієслів</a:t>
            </a:r>
            <a:r>
              <a:rPr lang="en-US" sz="2400" dirty="0" smtClean="0">
                <a:solidFill>
                  <a:srgbClr val="FF7C80"/>
                </a:solidFill>
              </a:rPr>
              <a:t>;</a:t>
            </a:r>
            <a:endParaRPr lang="uk-UA" sz="2400" dirty="0" smtClean="0">
              <a:solidFill>
                <a:srgbClr val="FF7C80"/>
              </a:solidFill>
            </a:endParaRP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FF7C80"/>
                </a:solidFill>
              </a:rPr>
              <a:t>Конструкцій з дієсловами у пасивному стані.</a:t>
            </a:r>
            <a:endParaRPr lang="en-US" sz="2400" dirty="0" smtClean="0">
              <a:solidFill>
                <a:srgbClr val="FF7C8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292" y="2217932"/>
            <a:ext cx="4989195" cy="374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7C80"/>
                </a:solidFill>
                <a:latin typeface="Bahnschrift" panose="020B0502040204020203" pitchFamily="34" charset="0"/>
              </a:rPr>
              <a:t>Професійна компетентність</a:t>
            </a:r>
            <a:endParaRPr lang="ru-RU" b="1" u="sng" dirty="0">
              <a:solidFill>
                <a:srgbClr val="FF7C8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288" y="1325563"/>
            <a:ext cx="12206288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ВАЖЛИВОЮ СКЛАДОВОЮ ПРОФЕСІЙНОЮ КОМПЕТЕНТНОСТІ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перекладачів вважається вільне володіння різноманітними перекладацькими трансформаціями текст</a:t>
            </a:r>
            <a:r>
              <a:rPr lang="en-US" sz="2400" dirty="0" smtClean="0">
                <a:solidFill>
                  <a:srgbClr val="FF7C80"/>
                </a:solidFill>
              </a:rPr>
              <a:t>/</a:t>
            </a:r>
            <a:r>
              <a:rPr lang="uk-UA" sz="2400" dirty="0" smtClean="0">
                <a:solidFill>
                  <a:srgbClr val="FF7C80"/>
                </a:solidFill>
              </a:rPr>
              <a:t>повідомлення.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Окрема увага у курсі </a:t>
            </a:r>
            <a:r>
              <a:rPr lang="en-US" sz="2400" b="1" u="sng" dirty="0" smtClean="0">
                <a:solidFill>
                  <a:srgbClr val="FF7C80"/>
                </a:solidFill>
              </a:rPr>
              <a:t>“</a:t>
            </a:r>
            <a:r>
              <a:rPr lang="uk-UA" sz="2400" b="1" u="sng" dirty="0" smtClean="0">
                <a:solidFill>
                  <a:srgbClr val="FF7C80"/>
                </a:solidFill>
              </a:rPr>
              <a:t>Аспектний переклад</a:t>
            </a:r>
            <a:r>
              <a:rPr lang="en-US" sz="2400" b="1" u="sng" dirty="0" smtClean="0">
                <a:solidFill>
                  <a:srgbClr val="FF7C80"/>
                </a:solidFill>
              </a:rPr>
              <a:t>” </a:t>
            </a:r>
            <a:r>
              <a:rPr lang="uk-UA" sz="2400" b="1" u="sng" dirty="0" smtClean="0">
                <a:solidFill>
                  <a:srgbClr val="FF7C80"/>
                </a:solidFill>
              </a:rPr>
              <a:t>відводиться </a:t>
            </a:r>
            <a:r>
              <a:rPr lang="uk-UA" sz="2400" dirty="0" smtClean="0">
                <a:solidFill>
                  <a:srgbClr val="FF7C80"/>
                </a:solidFill>
              </a:rPr>
              <a:t>навчанню студентів вільному володінню різноманітними семантичними аспектами перекладу, </a:t>
            </a:r>
            <a:r>
              <a:rPr lang="uk-UA" sz="2400" b="1" u="sng" dirty="0" smtClean="0">
                <a:solidFill>
                  <a:srgbClr val="FF7C80"/>
                </a:solidFill>
              </a:rPr>
              <a:t>а зокрема способами розкриття значення </a:t>
            </a:r>
            <a:r>
              <a:rPr lang="uk-UA" sz="2400" dirty="0" smtClean="0">
                <a:solidFill>
                  <a:srgbClr val="FF7C80"/>
                </a:solidFill>
              </a:rPr>
              <a:t>багатозначних слів та </a:t>
            </a:r>
            <a:r>
              <a:rPr lang="uk-UA" sz="2400" dirty="0" err="1" smtClean="0">
                <a:solidFill>
                  <a:srgbClr val="FF7C80"/>
                </a:solidFill>
              </a:rPr>
              <a:t>мовних</a:t>
            </a:r>
            <a:r>
              <a:rPr lang="uk-UA" sz="2400" dirty="0" smtClean="0">
                <a:solidFill>
                  <a:srgbClr val="FF7C80"/>
                </a:solidFill>
              </a:rPr>
              <a:t> одиниць на рівні тексту.</a:t>
            </a:r>
            <a:endParaRPr lang="en-US" sz="2400" dirty="0" smtClean="0">
              <a:solidFill>
                <a:srgbClr val="FF7C8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89" y="3531392"/>
            <a:ext cx="6253162" cy="312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6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7C80"/>
                </a:solidFill>
                <a:latin typeface="Bahnschrift" panose="020B0502040204020203" pitchFamily="34" charset="0"/>
              </a:rPr>
              <a:t>Висновок</a:t>
            </a:r>
            <a:endParaRPr lang="ru-RU" b="1" u="sng" dirty="0">
              <a:solidFill>
                <a:srgbClr val="FF7C8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288" y="1325563"/>
            <a:ext cx="12206288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7C80"/>
                </a:solidFill>
              </a:rPr>
              <a:t>	</a:t>
            </a:r>
            <a:r>
              <a:rPr lang="uk-UA" sz="2400" b="1" u="sng" dirty="0" smtClean="0">
                <a:solidFill>
                  <a:srgbClr val="FF7C80"/>
                </a:solidFill>
              </a:rPr>
              <a:t>У РЕЗУЛЬТАТІ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Студенти </a:t>
            </a:r>
            <a:r>
              <a:rPr lang="uk-UA" sz="2400" u="sng" dirty="0" smtClean="0">
                <a:solidFill>
                  <a:srgbClr val="FF7C80"/>
                </a:solidFill>
              </a:rPr>
              <a:t>матимуть змогу навчитися </a:t>
            </a:r>
            <a:r>
              <a:rPr lang="uk-UA" sz="2400" dirty="0" smtClean="0">
                <a:solidFill>
                  <a:srgbClr val="FF7C80"/>
                </a:solidFill>
              </a:rPr>
              <a:t>здійснювати лексико-семантичний, стилістичний та структурний аналіз </a:t>
            </a:r>
            <a:r>
              <a:rPr lang="uk-UA" sz="2400" dirty="0" err="1" smtClean="0">
                <a:solidFill>
                  <a:srgbClr val="FF7C80"/>
                </a:solidFill>
              </a:rPr>
              <a:t>мовних</a:t>
            </a:r>
            <a:r>
              <a:rPr lang="uk-UA" sz="2400" dirty="0" smtClean="0">
                <a:solidFill>
                  <a:srgbClr val="FF7C80"/>
                </a:solidFill>
              </a:rPr>
              <a:t> одиниць </a:t>
            </a:r>
            <a:r>
              <a:rPr lang="uk-UA" sz="2400" u="sng" dirty="0" smtClean="0">
                <a:solidFill>
                  <a:srgbClr val="FF7C80"/>
                </a:solidFill>
              </a:rPr>
              <a:t>з метою знаходження </a:t>
            </a:r>
            <a:r>
              <a:rPr lang="uk-UA" sz="2400" dirty="0" err="1" smtClean="0">
                <a:solidFill>
                  <a:srgbClr val="FF7C80"/>
                </a:solidFill>
              </a:rPr>
              <a:t>найбіль</a:t>
            </a:r>
            <a:r>
              <a:rPr lang="uk-UA" sz="2400" dirty="0" smtClean="0">
                <a:solidFill>
                  <a:srgbClr val="FF7C80"/>
                </a:solidFill>
              </a:rPr>
              <a:t> вдалого способу їх адекватного перекладу, </a:t>
            </a:r>
            <a:r>
              <a:rPr lang="uk-UA" sz="2400" b="1" u="sng" dirty="0" smtClean="0">
                <a:solidFill>
                  <a:srgbClr val="FF7C80"/>
                </a:solidFill>
              </a:rPr>
              <a:t>ЩО ДОПОМОЖЕ</a:t>
            </a:r>
            <a:r>
              <a:rPr lang="uk-UA" sz="2400" b="1" dirty="0" smtClean="0">
                <a:solidFill>
                  <a:srgbClr val="FF7C80"/>
                </a:solidFill>
              </a:rPr>
              <a:t> </a:t>
            </a:r>
            <a:r>
              <a:rPr lang="uk-UA" sz="2400" dirty="0" smtClean="0">
                <a:solidFill>
                  <a:srgbClr val="FF7C80"/>
                </a:solidFill>
              </a:rPr>
              <a:t>їм у подальшій </a:t>
            </a:r>
            <a:r>
              <a:rPr lang="uk-UA" sz="2400" b="1" u="sng" dirty="0" smtClean="0">
                <a:solidFill>
                  <a:srgbClr val="FF7C80"/>
                </a:solidFill>
              </a:rPr>
              <a:t>ПРОФЕСІЙНІЙ ДІЯЛЬНОСТІ</a:t>
            </a:r>
            <a:r>
              <a:rPr lang="uk-UA" sz="2400" dirty="0" smtClean="0">
                <a:solidFill>
                  <a:srgbClr val="FF7C80"/>
                </a:solidFill>
              </a:rPr>
              <a:t> у </a:t>
            </a:r>
            <a:r>
              <a:rPr lang="uk-UA" sz="2400" b="1" u="sng" dirty="0" smtClean="0">
                <a:solidFill>
                  <a:srgbClr val="FF7C80"/>
                </a:solidFill>
              </a:rPr>
              <a:t>СФЕРІ ФІЛОЛОГІЇ ТА ПЕРЕКЛАДУ.</a:t>
            </a:r>
            <a:endParaRPr lang="en-US" sz="2400" b="1" u="sng" dirty="0" smtClean="0">
              <a:solidFill>
                <a:srgbClr val="FF7C8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030" y="2784476"/>
            <a:ext cx="6597652" cy="389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87249" cy="2171699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7C80"/>
                </a:solidFill>
              </a:rPr>
              <a:t> МИ ЧЕКАЄМО ВАС НА КУРСІ АСПЕКТНОГО ПЕРЕКЛАДУ</a:t>
            </a:r>
            <a:r>
              <a:rPr lang="uk-UA" b="1" dirty="0" smtClean="0">
                <a:solidFill>
                  <a:srgbClr val="FF7C80"/>
                </a:solidFill>
              </a:rPr>
              <a:t>!!! </a:t>
            </a:r>
            <a:r>
              <a:rPr lang="uk-UA" b="1" dirty="0">
                <a:solidFill>
                  <a:srgbClr val="FF7C80"/>
                </a:solidFill>
              </a:rPr>
              <a:t/>
            </a:r>
            <a:br>
              <a:rPr lang="uk-UA" b="1" dirty="0">
                <a:solidFill>
                  <a:srgbClr val="FF7C80"/>
                </a:solidFill>
              </a:rPr>
            </a:br>
            <a:r>
              <a:rPr lang="uk-UA" b="1" dirty="0">
                <a:solidFill>
                  <a:srgbClr val="FF7C80"/>
                </a:solidFill>
              </a:rPr>
              <a:t> І РАЗОМ ОБОВ</a:t>
            </a:r>
            <a:r>
              <a:rPr lang="en-US" b="1" dirty="0">
                <a:solidFill>
                  <a:srgbClr val="FF7C80"/>
                </a:solidFill>
              </a:rPr>
              <a:t>’</a:t>
            </a:r>
            <a:r>
              <a:rPr lang="uk-UA" b="1" dirty="0">
                <a:solidFill>
                  <a:srgbClr val="FF7C80"/>
                </a:solidFill>
              </a:rPr>
              <a:t>ЯЗКОВО ДОСЯГНЕМО УСПІХУ!!!</a:t>
            </a:r>
            <a:r>
              <a:rPr lang="ru-RU" b="1" dirty="0">
                <a:solidFill>
                  <a:srgbClr val="FF7C80"/>
                </a:solidFill>
              </a:rPr>
              <a:t/>
            </a:r>
            <a:br>
              <a:rPr lang="ru-RU" b="1" dirty="0">
                <a:solidFill>
                  <a:srgbClr val="FF7C80"/>
                </a:solidFill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434" y="1909763"/>
            <a:ext cx="5432380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109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Bahnschrift</vt:lpstr>
      <vt:lpstr>Calibri</vt:lpstr>
      <vt:lpstr>Calibri Light</vt:lpstr>
      <vt:lpstr>Тема Office</vt:lpstr>
      <vt:lpstr>Факультет української й іноземної філології та журналістики Кафедра англійської філології та прикладної лінгвістики</vt:lpstr>
      <vt:lpstr>Мета курсу</vt:lpstr>
      <vt:lpstr>Спеціалізація Курсу</vt:lpstr>
      <vt:lpstr>Акценти курсу</vt:lpstr>
      <vt:lpstr>Професійна компетентність</vt:lpstr>
      <vt:lpstr>Висновок</vt:lpstr>
      <vt:lpstr> МИ ЧЕКАЄМО ВАС НА КУРСІ АСПЕКТНОГО ПЕРЕКЛАДУ!!!   І РАЗОМ ОБОВ’ЯЗКОВО ДОСЯГНЕМО УСПІХУ!!!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Факультет української й іноземної філології та журналістики Кафедра англійської філології та прикладної лінгвістики</dc:title>
  <dc:creator>Пользователь</dc:creator>
  <cp:lastModifiedBy>Пользователь</cp:lastModifiedBy>
  <cp:revision>14</cp:revision>
  <dcterms:created xsi:type="dcterms:W3CDTF">2020-06-18T13:01:57Z</dcterms:created>
  <dcterms:modified xsi:type="dcterms:W3CDTF">2020-06-20T05:14:23Z</dcterms:modified>
</cp:coreProperties>
</file>